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36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919678-4F83-F9F6-385C-EB20FA204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23171C-AB22-B2BD-D5D7-0AAB58B62E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2F266-B7A8-4C03-B629-FF54A093847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EA418-3766-7020-1E81-05F1362295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49C88-C8E8-AAD8-F30A-404EF3C549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0B539-DEB8-4046-8ED2-673B2816B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33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F8E9043-E1EC-6130-BBE2-FD40005C2699}"/>
              </a:ext>
            </a:extLst>
          </p:cNvPr>
          <p:cNvSpPr txBox="1">
            <a:spLocks/>
          </p:cNvSpPr>
          <p:nvPr userDrawn="1"/>
        </p:nvSpPr>
        <p:spPr>
          <a:xfrm>
            <a:off x="8617787" y="6166566"/>
            <a:ext cx="501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63FC14-21C6-4966-B91D-FA71DDBBB625}" type="slidenum">
              <a:rPr lang="es-CO" smtClean="0"/>
              <a:pPr/>
              <a:t>‹#›</a:t>
            </a:fld>
            <a:endParaRPr lang="es-CO" dirty="0"/>
          </a:p>
        </p:txBody>
      </p:sp>
      <p:pic>
        <p:nvPicPr>
          <p:cNvPr id="8" name="Imagen 3">
            <a:extLst>
              <a:ext uri="{FF2B5EF4-FFF2-40B4-BE49-F238E27FC236}">
                <a16:creationId xmlns:a16="http://schemas.microsoft.com/office/drawing/2014/main" id="{99E4E29E-1FAD-D363-23B5-D2A45D484D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0501" y="0"/>
            <a:ext cx="1013499" cy="1086928"/>
          </a:xfrm>
          <a:prstGeom prst="rect">
            <a:avLst/>
          </a:prstGeom>
        </p:spPr>
      </p:pic>
      <p:sp>
        <p:nvSpPr>
          <p:cNvPr id="9" name="Rectángulo 10">
            <a:extLst>
              <a:ext uri="{FF2B5EF4-FFF2-40B4-BE49-F238E27FC236}">
                <a16:creationId xmlns:a16="http://schemas.microsoft.com/office/drawing/2014/main" id="{24385358-9BB2-F857-4D28-98CBF3A12D03}"/>
              </a:ext>
            </a:extLst>
          </p:cNvPr>
          <p:cNvSpPr/>
          <p:nvPr userDrawn="1"/>
        </p:nvSpPr>
        <p:spPr>
          <a:xfrm>
            <a:off x="0" y="6547450"/>
            <a:ext cx="9134292" cy="297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hangingPunct="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  <a:tab pos="6629400" algn="r"/>
              </a:tabLst>
            </a:pP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6</a:t>
            </a:r>
            <a:r>
              <a:rPr lang="en-AU" sz="900" b="1" baseline="300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th</a:t>
            </a: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 LACCEI International Multiconference on Entrepreneurship, Innovation and Regional Development - LEIRD 2026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: “</a:t>
            </a:r>
            <a:r>
              <a:rPr lang="en-US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Capability-Based Entrepreneurship: Artificial Intelligence and Innovation for Scaling into the New Global Economy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”. December 1 – 3, 2026</a:t>
            </a:r>
            <a:endParaRPr lang="es-AR" sz="900" dirty="0">
              <a:effectLst/>
              <a:latin typeface="Times" panose="02020603050405020304" pitchFamily="18" charset="0"/>
              <a:ea typeface="PMingLiU" panose="02020500000000000000" pitchFamily="18" charset="-12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FC4813A-C494-5027-4882-CC9E5147ED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5" y="183011"/>
            <a:ext cx="923350" cy="4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6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3523D94-0963-9481-5623-BCF9E4600DD7}"/>
              </a:ext>
            </a:extLst>
          </p:cNvPr>
          <p:cNvSpPr txBox="1">
            <a:spLocks/>
          </p:cNvSpPr>
          <p:nvPr userDrawn="1"/>
        </p:nvSpPr>
        <p:spPr>
          <a:xfrm>
            <a:off x="8617787" y="6166566"/>
            <a:ext cx="501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63FC14-21C6-4966-B91D-FA71DDBBB625}" type="slidenum">
              <a:rPr lang="es-CO" smtClean="0"/>
              <a:pPr/>
              <a:t>‹#›</a:t>
            </a:fld>
            <a:endParaRPr lang="es-CO" dirty="0"/>
          </a:p>
        </p:txBody>
      </p:sp>
      <p:pic>
        <p:nvPicPr>
          <p:cNvPr id="8" name="Imagen 3">
            <a:extLst>
              <a:ext uri="{FF2B5EF4-FFF2-40B4-BE49-F238E27FC236}">
                <a16:creationId xmlns:a16="http://schemas.microsoft.com/office/drawing/2014/main" id="{6B9E4B8D-A964-1FE2-6385-7986D4C515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0501" y="0"/>
            <a:ext cx="1013499" cy="1086928"/>
          </a:xfrm>
          <a:prstGeom prst="rect">
            <a:avLst/>
          </a:prstGeom>
        </p:spPr>
      </p:pic>
      <p:sp>
        <p:nvSpPr>
          <p:cNvPr id="9" name="Rectángulo 10">
            <a:extLst>
              <a:ext uri="{FF2B5EF4-FFF2-40B4-BE49-F238E27FC236}">
                <a16:creationId xmlns:a16="http://schemas.microsoft.com/office/drawing/2014/main" id="{DC341730-26BE-A8B9-DA8B-7FA8BD988A3B}"/>
              </a:ext>
            </a:extLst>
          </p:cNvPr>
          <p:cNvSpPr/>
          <p:nvPr userDrawn="1"/>
        </p:nvSpPr>
        <p:spPr>
          <a:xfrm>
            <a:off x="0" y="6547450"/>
            <a:ext cx="9134292" cy="297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hangingPunct="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  <a:tab pos="6629400" algn="r"/>
              </a:tabLst>
            </a:pP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6</a:t>
            </a:r>
            <a:r>
              <a:rPr lang="en-AU" sz="900" b="1" baseline="300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th</a:t>
            </a: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 LACCEI International Multiconference on Entrepreneurship, Innovation and Regional Development - LEIRD 2026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: “</a:t>
            </a:r>
            <a:r>
              <a:rPr lang="en-US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Capability-Based Entrepreneurship: Artificial Intelligence and Innovation for Scaling into the New Global Economy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”. December 1 – 3, 2026</a:t>
            </a:r>
            <a:endParaRPr lang="es-AR" sz="900" dirty="0">
              <a:effectLst/>
              <a:latin typeface="Times" panose="02020603050405020304" pitchFamily="18" charset="0"/>
              <a:ea typeface="PMingLiU" panose="02020500000000000000" pitchFamily="18" charset="-12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DFF142AB-A8DD-1193-3570-1CCA8DF1D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5" y="183011"/>
            <a:ext cx="923350" cy="4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3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70D7627-C3F7-150E-0E86-AF12119B6D92}"/>
              </a:ext>
            </a:extLst>
          </p:cNvPr>
          <p:cNvSpPr txBox="1">
            <a:spLocks/>
          </p:cNvSpPr>
          <p:nvPr userDrawn="1"/>
        </p:nvSpPr>
        <p:spPr>
          <a:xfrm>
            <a:off x="8617787" y="6166566"/>
            <a:ext cx="501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63FC14-21C6-4966-B91D-FA71DDBBB625}" type="slidenum">
              <a:rPr lang="es-CO" smtClean="0"/>
              <a:pPr/>
              <a:t>‹#›</a:t>
            </a:fld>
            <a:endParaRPr lang="es-CO" dirty="0"/>
          </a:p>
        </p:txBody>
      </p:sp>
      <p:pic>
        <p:nvPicPr>
          <p:cNvPr id="8" name="Imagen 3">
            <a:extLst>
              <a:ext uri="{FF2B5EF4-FFF2-40B4-BE49-F238E27FC236}">
                <a16:creationId xmlns:a16="http://schemas.microsoft.com/office/drawing/2014/main" id="{1568B7AD-B45E-C95C-6055-34A7039352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0501" y="0"/>
            <a:ext cx="1013499" cy="1086928"/>
          </a:xfrm>
          <a:prstGeom prst="rect">
            <a:avLst/>
          </a:prstGeom>
        </p:spPr>
      </p:pic>
      <p:sp>
        <p:nvSpPr>
          <p:cNvPr id="9" name="Rectángulo 10">
            <a:extLst>
              <a:ext uri="{FF2B5EF4-FFF2-40B4-BE49-F238E27FC236}">
                <a16:creationId xmlns:a16="http://schemas.microsoft.com/office/drawing/2014/main" id="{A11C956A-DF0F-163D-0A04-0A2AEB656978}"/>
              </a:ext>
            </a:extLst>
          </p:cNvPr>
          <p:cNvSpPr/>
          <p:nvPr userDrawn="1"/>
        </p:nvSpPr>
        <p:spPr>
          <a:xfrm>
            <a:off x="0" y="6547450"/>
            <a:ext cx="9134292" cy="297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hangingPunct="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  <a:tab pos="6629400" algn="r"/>
              </a:tabLst>
            </a:pP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6</a:t>
            </a:r>
            <a:r>
              <a:rPr lang="en-AU" sz="900" b="1" baseline="300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th</a:t>
            </a: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 LACCEI International Multiconference on Entrepreneurship, Innovation and Regional Development - LEIRD 2026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: “</a:t>
            </a:r>
            <a:r>
              <a:rPr lang="en-US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Capability-Based Entrepreneurship: Artificial Intelligence and Innovation for Scaling into the New Global Economy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”. December 1 – 3, 2026</a:t>
            </a:r>
            <a:endParaRPr lang="es-AR" sz="900" dirty="0">
              <a:effectLst/>
              <a:latin typeface="Times" panose="02020603050405020304" pitchFamily="18" charset="0"/>
              <a:ea typeface="PMingLiU" panose="02020500000000000000" pitchFamily="18" charset="-12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8DD064C9-9498-FA56-288C-FD2DA37DA8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5" y="183011"/>
            <a:ext cx="923350" cy="4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1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173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712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894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7787" y="6166566"/>
            <a:ext cx="501410" cy="365125"/>
          </a:xfr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1363FC14-21C6-4966-B91D-FA71DDBBB625}" type="slidenum">
              <a:rPr lang="es-CO" smtClean="0"/>
              <a:pPr/>
              <a:t>‹#›</a:t>
            </a:fld>
            <a:endParaRPr lang="es-CO" dirty="0"/>
          </a:p>
        </p:txBody>
      </p:sp>
      <p:sp>
        <p:nvSpPr>
          <p:cNvPr id="6" name="Rectángulo 10">
            <a:extLst>
              <a:ext uri="{FF2B5EF4-FFF2-40B4-BE49-F238E27FC236}">
                <a16:creationId xmlns:a16="http://schemas.microsoft.com/office/drawing/2014/main" id="{9D539365-9EC2-7716-A112-3A9A18B85B4C}"/>
              </a:ext>
            </a:extLst>
          </p:cNvPr>
          <p:cNvSpPr/>
          <p:nvPr userDrawn="1"/>
        </p:nvSpPr>
        <p:spPr>
          <a:xfrm>
            <a:off x="0" y="6547450"/>
            <a:ext cx="9134292" cy="297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 hangingPunct="0">
              <a:spcBef>
                <a:spcPts val="0"/>
              </a:spcBef>
              <a:spcAft>
                <a:spcPts val="0"/>
              </a:spcAft>
              <a:tabLst>
                <a:tab pos="2971800" algn="ctr"/>
                <a:tab pos="5943600" algn="r"/>
                <a:tab pos="6629400" algn="r"/>
              </a:tabLst>
            </a:pP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6</a:t>
            </a:r>
            <a:r>
              <a:rPr lang="en-AU" sz="900" b="1" baseline="300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th</a:t>
            </a:r>
            <a:r>
              <a:rPr lang="en-AU" sz="900" b="1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 LACCEI International Multiconference on Entrepreneurship, Innovation and Regional Development - LEIRD 2026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: “</a:t>
            </a:r>
            <a:r>
              <a:rPr lang="en-US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Capability-Based Entrepreneurship: Artificial Intelligence and Innovation for Scaling into the New Global Economy</a:t>
            </a:r>
            <a:r>
              <a:rPr lang="en-AU" sz="900" dirty="0">
                <a:effectLst/>
                <a:latin typeface="Times" panose="02020603050405020304" pitchFamily="18" charset="0"/>
                <a:ea typeface="PMingLiU" panose="02020500000000000000" pitchFamily="18" charset="-120"/>
              </a:rPr>
              <a:t>”. December 1 – 3, 2026</a:t>
            </a:r>
            <a:endParaRPr lang="es-AR" sz="900" dirty="0">
              <a:effectLst/>
              <a:latin typeface="Times" panose="02020603050405020304" pitchFamily="18" charset="0"/>
              <a:ea typeface="PMingLiU" panose="02020500000000000000" pitchFamily="18" charset="-12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C4F153C9-98F9-52A8-3E83-98F6638AF9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5" y="183011"/>
            <a:ext cx="923350" cy="4842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FCA8D85-5A3F-3550-4550-AC3DB51F7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185" y="33355"/>
            <a:ext cx="6823922" cy="1353841"/>
          </a:xfrm>
        </p:spPr>
        <p:txBody>
          <a:bodyPr>
            <a:normAutofit/>
          </a:bodyPr>
          <a:lstStyle>
            <a:lvl1pPr algn="ctr"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BAD5C44-64D2-661F-F970-5ECB7C592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5" y="1587260"/>
            <a:ext cx="8778617" cy="4804914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70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468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063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106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9243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79E1B-BF4E-4974-BC3B-4AD843CABA0B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6FF8E-7DD8-4CB2-8954-C1442CD77F4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68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BF692F8-9075-4B0F-BC08-7018B95B9529}"/>
              </a:ext>
            </a:extLst>
          </p:cNvPr>
          <p:cNvSpPr/>
          <p:nvPr/>
        </p:nvSpPr>
        <p:spPr>
          <a:xfrm>
            <a:off x="0" y="6547450"/>
            <a:ext cx="9134292" cy="297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>
              <a:tabLst>
                <a:tab pos="2971800" algn="ctr"/>
                <a:tab pos="5943600" algn="r"/>
                <a:tab pos="6629400" algn="r"/>
              </a:tabLst>
            </a:pPr>
            <a:r>
              <a:rPr lang="en-AU" sz="900" b="1" dirty="0">
                <a:latin typeface="Times" panose="02020603050405020304" pitchFamily="18" charset="0"/>
                <a:ea typeface="PMingLiU" panose="02020500000000000000" pitchFamily="18" charset="-120"/>
              </a:rPr>
              <a:t>6</a:t>
            </a:r>
            <a:r>
              <a:rPr lang="en-AU" sz="900" b="1" baseline="30000" dirty="0">
                <a:latin typeface="Times" panose="02020603050405020304" pitchFamily="18" charset="0"/>
                <a:ea typeface="PMingLiU" panose="02020500000000000000" pitchFamily="18" charset="-120"/>
              </a:rPr>
              <a:t>th</a:t>
            </a:r>
            <a:r>
              <a:rPr lang="en-AU" sz="900" b="1" dirty="0">
                <a:latin typeface="Times" panose="02020603050405020304" pitchFamily="18" charset="0"/>
                <a:ea typeface="PMingLiU" panose="02020500000000000000" pitchFamily="18" charset="-120"/>
              </a:rPr>
              <a:t> LACCEI International Multiconference on Entrepreneurship, Innovation and Regional Development - LEIRD 2026</a:t>
            </a:r>
            <a:r>
              <a:rPr lang="en-AU" sz="900" dirty="0">
                <a:latin typeface="Times" panose="02020603050405020304" pitchFamily="18" charset="0"/>
                <a:ea typeface="PMingLiU" panose="02020500000000000000" pitchFamily="18" charset="-120"/>
              </a:rPr>
              <a:t>: “</a:t>
            </a:r>
            <a:r>
              <a:rPr lang="en-US" sz="900" dirty="0">
                <a:latin typeface="Times" panose="02020603050405020304" pitchFamily="18" charset="0"/>
                <a:ea typeface="PMingLiU" panose="02020500000000000000" pitchFamily="18" charset="-120"/>
              </a:rPr>
              <a:t>Capability-Based Entrepreneurship: Artificial Intelligence and Innovation for Scaling into the New Global Economy</a:t>
            </a:r>
            <a:r>
              <a:rPr lang="en-AU" sz="900" dirty="0">
                <a:latin typeface="Times" panose="02020603050405020304" pitchFamily="18" charset="0"/>
                <a:ea typeface="PMingLiU" panose="02020500000000000000" pitchFamily="18" charset="-120"/>
              </a:rPr>
              <a:t>”. December 1 – 3, 2026</a:t>
            </a:r>
            <a:endParaRPr lang="es-AR" sz="900" dirty="0">
              <a:latin typeface="Times" panose="02020603050405020304" pitchFamily="18" charset="0"/>
              <a:ea typeface="PMingLiU" panose="02020500000000000000" pitchFamily="18" charset="-120"/>
            </a:endParaRP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49746E1D-C75B-E8C9-4823-195C65137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7765221" cy="360834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3200" dirty="0" err="1"/>
              <a:t>Título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Autor y </a:t>
            </a:r>
            <a:r>
              <a:rPr lang="en-US" sz="3200" dirty="0" err="1"/>
              <a:t>coautor</a:t>
            </a:r>
            <a:r>
              <a:rPr lang="en-US" sz="3200" dirty="0"/>
              <a:t>(es)</a:t>
            </a:r>
          </a:p>
          <a:p>
            <a:pPr marL="0" indent="0" algn="ctr">
              <a:buNone/>
            </a:pPr>
            <a:r>
              <a:rPr lang="en-US" sz="2000" i="1" dirty="0"/>
              <a:t>Track</a:t>
            </a:r>
          </a:p>
          <a:p>
            <a:pPr marL="0" indent="0" algn="ctr">
              <a:buNone/>
            </a:pPr>
            <a:r>
              <a:rPr lang="en-US" sz="2000" i="1" dirty="0"/>
              <a:t>#Número de paper</a:t>
            </a:r>
            <a:endParaRPr lang="es-AR" sz="20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82D1A2-F311-3562-47FB-BD27F4477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9"/>
            <a:ext cx="9144000" cy="194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7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224D-CC87-AB81-8DFA-BB4C0A473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0B95D5-A7B3-5714-561D-63AF1C20F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5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49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Times</vt:lpstr>
      <vt:lpstr>Times New Roman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Petrie</dc:creator>
  <cp:lastModifiedBy>José Daniel Texier</cp:lastModifiedBy>
  <cp:revision>16</cp:revision>
  <dcterms:created xsi:type="dcterms:W3CDTF">2021-10-13T20:09:12Z</dcterms:created>
  <dcterms:modified xsi:type="dcterms:W3CDTF">2026-09-11T21:35:10Z</dcterms:modified>
</cp:coreProperties>
</file>